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7" r:id="rId1"/>
  </p:sldMasterIdLst>
  <p:notesMasterIdLst>
    <p:notesMasterId r:id="rId3"/>
  </p:notesMasterIdLst>
  <p:sldIdLst>
    <p:sldId id="263" r:id="rId2"/>
  </p:sldIdLst>
  <p:sldSz cx="9601200" cy="12801600" type="A3"/>
  <p:notesSz cx="9926638" cy="67976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9" userDrawn="1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EC4"/>
    <a:srgbClr val="FF2F92"/>
    <a:srgbClr val="BFBFBF"/>
    <a:srgbClr val="FF5654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/>
    <p:restoredTop sz="93593"/>
  </p:normalViewPr>
  <p:slideViewPr>
    <p:cSldViewPr snapToGrid="0">
      <p:cViewPr>
        <p:scale>
          <a:sx n="114" d="100"/>
          <a:sy n="114" d="100"/>
        </p:scale>
        <p:origin x="592" y="-4536"/>
      </p:cViewPr>
      <p:guideLst>
        <p:guide orient="horz" pos="4009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277" cy="341246"/>
          </a:xfrm>
          <a:prstGeom prst="rect">
            <a:avLst/>
          </a:prstGeom>
        </p:spPr>
        <p:txBody>
          <a:bodyPr vert="horz" lIns="91003" tIns="45501" rIns="91003" bIns="4550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2167" y="0"/>
            <a:ext cx="4302874" cy="341246"/>
          </a:xfrm>
          <a:prstGeom prst="rect">
            <a:avLst/>
          </a:prstGeom>
        </p:spPr>
        <p:txBody>
          <a:bodyPr vert="horz" lIns="91003" tIns="45501" rIns="91003" bIns="4550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C68EF4F-7708-44FC-8D78-9CF729B315B5}" type="datetimeFigureOut">
              <a:rPr lang="ja-JP" altLang="en-US"/>
              <a:pPr>
                <a:defRPr/>
              </a:pPr>
              <a:t>2026/4/26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103688" y="849313"/>
            <a:ext cx="171926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3" tIns="45501" rIns="91003" bIns="45501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462" y="3271471"/>
            <a:ext cx="7941310" cy="2677096"/>
          </a:xfrm>
          <a:prstGeom prst="rect">
            <a:avLst/>
          </a:prstGeom>
        </p:spPr>
        <p:txBody>
          <a:bodyPr vert="horz" lIns="91003" tIns="45501" rIns="91003" bIns="45501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56429"/>
            <a:ext cx="4301277" cy="341246"/>
          </a:xfrm>
          <a:prstGeom prst="rect">
            <a:avLst/>
          </a:prstGeom>
        </p:spPr>
        <p:txBody>
          <a:bodyPr vert="horz" lIns="91003" tIns="45501" rIns="91003" bIns="4550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2167" y="6456429"/>
            <a:ext cx="4302874" cy="341246"/>
          </a:xfrm>
          <a:prstGeom prst="rect">
            <a:avLst/>
          </a:prstGeom>
        </p:spPr>
        <p:txBody>
          <a:bodyPr vert="horz" lIns="91003" tIns="45501" rIns="91003" bIns="4550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9917585-275B-44BB-A30E-138C792E3A9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0478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19138" rtl="0" fontAlgn="base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+mn-lt"/>
        <a:ea typeface="+mn-ea"/>
        <a:cs typeface="+mn-cs"/>
      </a:defRPr>
    </a:lvl1pPr>
    <a:lvl2pPr marL="358775" algn="l" defTabSz="719138" rtl="0" fontAlgn="base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+mn-lt"/>
        <a:ea typeface="+mn-ea"/>
        <a:cs typeface="+mn-cs"/>
      </a:defRPr>
    </a:lvl2pPr>
    <a:lvl3pPr marL="719138" algn="l" defTabSz="719138" rtl="0" fontAlgn="base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+mn-lt"/>
        <a:ea typeface="+mn-ea"/>
        <a:cs typeface="+mn-cs"/>
      </a:defRPr>
    </a:lvl3pPr>
    <a:lvl4pPr marL="1079500" algn="l" defTabSz="719138" rtl="0" fontAlgn="base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+mn-lt"/>
        <a:ea typeface="+mn-ea"/>
        <a:cs typeface="+mn-cs"/>
      </a:defRPr>
    </a:lvl4pPr>
    <a:lvl5pPr marL="1439863" algn="l" defTabSz="719138" rtl="0" fontAlgn="base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+mn-lt"/>
        <a:ea typeface="+mn-ea"/>
        <a:cs typeface="+mn-cs"/>
      </a:defRPr>
    </a:lvl5pPr>
    <a:lvl6pPr marL="1800225" algn="l" defTabSz="720090" rtl="0" eaLnBrk="1" latinLnBrk="0" hangingPunct="1">
      <a:defRPr kumimoji="1" sz="945" kern="1200">
        <a:solidFill>
          <a:schemeClr val="tx1"/>
        </a:solidFill>
        <a:latin typeface="+mn-lt"/>
        <a:ea typeface="+mn-ea"/>
        <a:cs typeface="+mn-cs"/>
      </a:defRPr>
    </a:lvl6pPr>
    <a:lvl7pPr marL="2160270" algn="l" defTabSz="720090" rtl="0" eaLnBrk="1" latinLnBrk="0" hangingPunct="1">
      <a:defRPr kumimoji="1" sz="945" kern="1200">
        <a:solidFill>
          <a:schemeClr val="tx1"/>
        </a:solidFill>
        <a:latin typeface="+mn-lt"/>
        <a:ea typeface="+mn-ea"/>
        <a:cs typeface="+mn-cs"/>
      </a:defRPr>
    </a:lvl7pPr>
    <a:lvl8pPr marL="2520315" algn="l" defTabSz="720090" rtl="0" eaLnBrk="1" latinLnBrk="0" hangingPunct="1">
      <a:defRPr kumimoji="1" sz="945" kern="1200">
        <a:solidFill>
          <a:schemeClr val="tx1"/>
        </a:solidFill>
        <a:latin typeface="+mn-lt"/>
        <a:ea typeface="+mn-ea"/>
        <a:cs typeface="+mn-cs"/>
      </a:defRPr>
    </a:lvl8pPr>
    <a:lvl9pPr marL="2880360" algn="l" defTabSz="720090" rtl="0" eaLnBrk="1" latinLnBrk="0" hangingPunct="1">
      <a:defRPr kumimoji="1" sz="94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917585-275B-44BB-A30E-138C792E3A9F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6152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92F03-A658-4F2E-BBE5-937AEE496C61}" type="datetimeFigureOut">
              <a:rPr lang="en-US"/>
              <a:pPr>
                <a:defRPr/>
              </a:pPr>
              <a:t>4/26/26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C9088-E32F-4B87-BA28-E8BC0BBC0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72895-81E9-45E0-94AF-AC5B5CB43B37}" type="datetimeFigureOut">
              <a:rPr lang="en-US"/>
              <a:pPr>
                <a:defRPr/>
              </a:pPr>
              <a:t>4/26/26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5256E-B716-4401-93C8-E74D9811A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99D31-11BE-46A6-9F61-B275E0116E50}" type="datetimeFigureOut">
              <a:rPr lang="en-US"/>
              <a:pPr>
                <a:defRPr/>
              </a:pPr>
              <a:t>4/26/26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FE291-8B14-4816-BE5A-633F6754E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9C1D1-B1AF-4FB3-B98C-7A703F59F9DE}" type="datetimeFigureOut">
              <a:rPr lang="en-US"/>
              <a:pPr>
                <a:defRPr/>
              </a:pPr>
              <a:t>4/26/26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DF810-FA4C-43E7-BDEA-1AB1D79D3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30803-654E-4BD1-A87E-6A6AFB943423}" type="datetimeFigureOut">
              <a:rPr lang="en-US"/>
              <a:pPr>
                <a:defRPr/>
              </a:pPr>
              <a:t>4/26/26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5539E-74B0-4D2F-AD4D-6FEAD2FF1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3C086-DBBC-477E-8E6F-518D617F2658}" type="datetimeFigureOut">
              <a:rPr lang="en-US"/>
              <a:pPr>
                <a:defRPr/>
              </a:pPr>
              <a:t>4/26/26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590CE-617B-4CFF-A5B3-C0537341A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577D8-5404-4D98-BF91-99BFEB1A8F5A}" type="datetimeFigureOut">
              <a:rPr lang="en-US"/>
              <a:pPr>
                <a:defRPr/>
              </a:pPr>
              <a:t>4/26/26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EF07F-F3A2-4C67-8887-17EA79BDE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C0D4-38C0-4185-94C4-4BC67F29475C}" type="datetimeFigureOut">
              <a:rPr lang="en-US"/>
              <a:pPr>
                <a:defRPr/>
              </a:pPr>
              <a:t>4/26/26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CC743-08BE-43B2-BB0A-D7265458E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DF03E-C189-4546-B96B-48A8EB668426}" type="datetimeFigureOut">
              <a:rPr lang="en-US"/>
              <a:pPr>
                <a:defRPr/>
              </a:pPr>
              <a:t>4/26/26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5CA25-6073-44C8-97E8-203E26B0E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A9A4-C3B0-476D-A817-7EA6328E0F7C}" type="datetimeFigureOut">
              <a:rPr lang="en-US"/>
              <a:pPr>
                <a:defRPr/>
              </a:pPr>
              <a:t>4/26/26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0F564-1C79-4BBC-8BA2-AAA33AEBC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14548-1D0F-4A16-999E-26E87B293F0C}" type="datetimeFigureOut">
              <a:rPr lang="en-US"/>
              <a:pPr>
                <a:defRPr/>
              </a:pPr>
              <a:t>4/26/26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1635C-1CC9-4FB9-8B84-5B8181876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81038"/>
            <a:ext cx="8280400" cy="2474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3408363"/>
            <a:ext cx="8280400" cy="812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6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C31B79F-98B8-4890-A128-FF3D5D64E303}" type="datetimeFigureOut">
              <a:rPr lang="en-US"/>
              <a:pPr>
                <a:defRPr/>
              </a:pPr>
              <a:t>4/26/26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6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6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4A17CB-73EC-4FA9-9DA8-1492DA50D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7" r:id="rId2"/>
    <p:sldLayoutId id="2147483876" r:id="rId3"/>
    <p:sldLayoutId id="2147483875" r:id="rId4"/>
    <p:sldLayoutId id="2147483874" r:id="rId5"/>
    <p:sldLayoutId id="2147483873" r:id="rId6"/>
    <p:sldLayoutId id="2147483872" r:id="rId7"/>
    <p:sldLayoutId id="2147483871" r:id="rId8"/>
    <p:sldLayoutId id="2147483870" r:id="rId9"/>
    <p:sldLayoutId id="2147483869" r:id="rId10"/>
    <p:sldLayoutId id="2147483868" r:id="rId11"/>
  </p:sldLayoutIdLst>
  <p:txStyles>
    <p:titleStyle>
      <a:lvl1pPr algn="l" defTabSz="958850" rtl="0" fontAlgn="base">
        <a:lnSpc>
          <a:spcPct val="90000"/>
        </a:lnSpc>
        <a:spcBef>
          <a:spcPct val="0"/>
        </a:spcBef>
        <a:spcAft>
          <a:spcPct val="0"/>
        </a:spcAft>
        <a:defRPr kumimoji="1"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58850" rtl="0" fontAlgn="base">
        <a:lnSpc>
          <a:spcPct val="90000"/>
        </a:lnSpc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Calibri Light" pitchFamily="34" charset="0"/>
        </a:defRPr>
      </a:lvl2pPr>
      <a:lvl3pPr algn="l" defTabSz="958850" rtl="0" fontAlgn="base">
        <a:lnSpc>
          <a:spcPct val="90000"/>
        </a:lnSpc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Calibri Light" pitchFamily="34" charset="0"/>
        </a:defRPr>
      </a:lvl3pPr>
      <a:lvl4pPr algn="l" defTabSz="958850" rtl="0" fontAlgn="base">
        <a:lnSpc>
          <a:spcPct val="90000"/>
        </a:lnSpc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Calibri Light" pitchFamily="34" charset="0"/>
        </a:defRPr>
      </a:lvl4pPr>
      <a:lvl5pPr algn="l" defTabSz="958850" rtl="0" fontAlgn="base">
        <a:lnSpc>
          <a:spcPct val="90000"/>
        </a:lnSpc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Calibri Light" pitchFamily="34" charset="0"/>
        </a:defRPr>
      </a:lvl5pPr>
      <a:lvl6pPr marL="457200" algn="l" defTabSz="958850" rtl="0" fontAlgn="base">
        <a:lnSpc>
          <a:spcPct val="90000"/>
        </a:lnSpc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Calibri Light" pitchFamily="34" charset="0"/>
        </a:defRPr>
      </a:lvl6pPr>
      <a:lvl7pPr marL="914400" algn="l" defTabSz="958850" rtl="0" fontAlgn="base">
        <a:lnSpc>
          <a:spcPct val="90000"/>
        </a:lnSpc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Calibri Light" pitchFamily="34" charset="0"/>
        </a:defRPr>
      </a:lvl7pPr>
      <a:lvl8pPr marL="1371600" algn="l" defTabSz="958850" rtl="0" fontAlgn="base">
        <a:lnSpc>
          <a:spcPct val="90000"/>
        </a:lnSpc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Calibri Light" pitchFamily="34" charset="0"/>
        </a:defRPr>
      </a:lvl8pPr>
      <a:lvl9pPr marL="1828800" algn="l" defTabSz="958850" rtl="0" fontAlgn="base">
        <a:lnSpc>
          <a:spcPct val="90000"/>
        </a:lnSpc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Calibri Light" pitchFamily="34" charset="0"/>
        </a:defRPr>
      </a:lvl9pPr>
    </p:titleStyle>
    <p:bodyStyle>
      <a:lvl1pPr marL="239713" indent="-239713" algn="l" defTabSz="958850" rtl="0" fontAlgn="base">
        <a:lnSpc>
          <a:spcPct val="90000"/>
        </a:lnSpc>
        <a:spcBef>
          <a:spcPts val="1050"/>
        </a:spcBef>
        <a:spcAft>
          <a:spcPct val="0"/>
        </a:spcAft>
        <a:buFont typeface="Arial" charset="0"/>
        <a:buChar char="•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39713" algn="l" defTabSz="958850" rtl="0" fontAlgn="base">
        <a:lnSpc>
          <a:spcPct val="90000"/>
        </a:lnSpc>
        <a:spcBef>
          <a:spcPts val="525"/>
        </a:spcBef>
        <a:spcAft>
          <a:spcPct val="0"/>
        </a:spcAft>
        <a:buFont typeface="Arial" charset="0"/>
        <a:buChar char="•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39713" algn="l" defTabSz="958850" rtl="0" fontAlgn="base">
        <a:lnSpc>
          <a:spcPct val="90000"/>
        </a:lnSpc>
        <a:spcBef>
          <a:spcPts val="525"/>
        </a:spcBef>
        <a:spcAft>
          <a:spcPct val="0"/>
        </a:spcAft>
        <a:buFont typeface="Arial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575" indent="-239713" algn="l" defTabSz="958850" rtl="0" fontAlgn="base">
        <a:lnSpc>
          <a:spcPct val="90000"/>
        </a:lnSpc>
        <a:spcBef>
          <a:spcPts val="525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159000" indent="-239713" algn="l" defTabSz="958850" rtl="0" fontAlgn="base">
        <a:lnSpc>
          <a:spcPct val="90000"/>
        </a:lnSpc>
        <a:spcBef>
          <a:spcPts val="525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イメージ" descr="イメージ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601200" cy="12801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4338" name="イメージ" descr="イメージ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76" y="766762"/>
            <a:ext cx="9601200" cy="12801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4339" name="イメージ" descr="イメージ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6977" y="1422052"/>
            <a:ext cx="9190494" cy="115538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22" name="角丸四角形"/>
          <p:cNvSpPr/>
          <p:nvPr/>
        </p:nvSpPr>
        <p:spPr>
          <a:xfrm>
            <a:off x="933450" y="185738"/>
            <a:ext cx="7734300" cy="538162"/>
          </a:xfrm>
          <a:prstGeom prst="roundRect">
            <a:avLst>
              <a:gd name="adj" fmla="val 15254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35361" tIns="35361" rIns="35361" bIns="3536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7200">
                <a:solidFill>
                  <a:srgbClr val="FFFFFF"/>
                </a:solidFill>
              </a:defRPr>
            </a:pPr>
            <a:endParaRPr kumimoji="0" sz="3103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4341" name="イメージ" descr="イメージ"/>
          <p:cNvPicPr>
            <a:picLocks noChangeAspect="1"/>
          </p:cNvPicPr>
          <p:nvPr/>
        </p:nvPicPr>
        <p:blipFill>
          <a:blip r:embed="rId6"/>
          <a:srcRect l="17873" t="16187" r="17873" b="21927"/>
          <a:stretch>
            <a:fillRect/>
          </a:stretch>
        </p:blipFill>
        <p:spPr bwMode="auto">
          <a:xfrm>
            <a:off x="1108075" y="207963"/>
            <a:ext cx="776288" cy="48736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4342" name="平成30年度 第1回関東支部学術講演会"/>
          <p:cNvSpPr txBox="1">
            <a:spLocks noChangeArrowheads="1"/>
          </p:cNvSpPr>
          <p:nvPr/>
        </p:nvSpPr>
        <p:spPr bwMode="auto">
          <a:xfrm>
            <a:off x="79439" y="767880"/>
            <a:ext cx="9552737" cy="9331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5361" tIns="35361" rIns="35361" bIns="35361" anchor="ctr">
            <a:spAutoFit/>
          </a:bodyPr>
          <a:lstStyle/>
          <a:p>
            <a:pPr algn="ctr"/>
            <a:r>
              <a:rPr kumimoji="0" lang="en-US" altLang="ja-JP" sz="28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角ゴ ProN W6"/>
                <a:sym typeface="ヒラギノ角ゴ ProN W6"/>
              </a:rPr>
              <a:t>2026</a:t>
            </a:r>
            <a:r>
              <a:rPr kumimoji="0" lang="ja-JP" altLang="en-US" sz="28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角ゴ ProN W6"/>
                <a:sym typeface="ヒラギノ角ゴ ProN W6"/>
              </a:rPr>
              <a:t>年度</a:t>
            </a:r>
            <a:r>
              <a:rPr kumimoji="0" lang="en-US" altLang="ja-JP" sz="28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角ゴ ProN W6"/>
                <a:sym typeface="ヒラギノ角ゴ ProN W6"/>
              </a:rPr>
              <a:t> </a:t>
            </a:r>
            <a:r>
              <a:rPr kumimoji="0" lang="ja-JP" altLang="en-US" sz="28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角ゴ ProN W6"/>
                <a:sym typeface="ヒラギノ角ゴ ProN W6"/>
              </a:rPr>
              <a:t>第</a:t>
            </a:r>
            <a:r>
              <a:rPr kumimoji="0" lang="en-US" altLang="ja-JP" sz="28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角ゴ ProN W6"/>
                <a:sym typeface="ヒラギノ角ゴ ProN W6"/>
              </a:rPr>
              <a:t>1</a:t>
            </a:r>
            <a:r>
              <a:rPr kumimoji="0" lang="ja-JP" altLang="en-US" sz="28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角ゴ ProN W6"/>
                <a:sym typeface="ヒラギノ角ゴ ProN W6"/>
              </a:rPr>
              <a:t>回</a:t>
            </a:r>
            <a:r>
              <a:rPr kumimoji="0" lang="en-US" altLang="ja-JP" sz="28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角ゴ ProN W6"/>
                <a:sym typeface="ヒラギノ角ゴ ProN W6"/>
              </a:rPr>
              <a:t> </a:t>
            </a:r>
            <a:r>
              <a:rPr kumimoji="0" lang="ja-JP" altLang="en-US" sz="28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角ゴ ProN W6"/>
                <a:sym typeface="ヒラギノ角ゴ ProN W6"/>
              </a:rPr>
              <a:t>関東</a:t>
            </a:r>
            <a:r>
              <a:rPr kumimoji="0" lang="en-US" altLang="ja-JP" sz="28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角ゴ ProN W6"/>
                <a:sym typeface="ヒラギノ角ゴ ProN W6"/>
              </a:rPr>
              <a:t>Angio</a:t>
            </a:r>
            <a:r>
              <a:rPr kumimoji="0" lang="ja-JP" altLang="en-US" sz="28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角ゴ ProN W6"/>
                <a:sym typeface="ヒラギノ角ゴ ProN W6"/>
              </a:rPr>
              <a:t>研究会</a:t>
            </a:r>
            <a:endParaRPr kumimoji="0" lang="en-US" altLang="ja-JP" sz="28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ヒラギノ角ゴ ProN W6"/>
              <a:sym typeface="ヒラギノ角ゴ ProN W6"/>
            </a:endParaRPr>
          </a:p>
          <a:p>
            <a:pPr algn="ctr"/>
            <a:r>
              <a:rPr kumimoji="0" lang="ja-JP" altLang="en-US" sz="28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角ゴ ProN W6"/>
                <a:sym typeface="ヒラギノ角ゴ ProN W6"/>
              </a:rPr>
              <a:t>第</a:t>
            </a:r>
            <a:r>
              <a:rPr kumimoji="0" lang="en-US" altLang="ja-JP" sz="28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角ゴ ProN W6"/>
                <a:sym typeface="ヒラギノ角ゴ ProN W6"/>
              </a:rPr>
              <a:t>12</a:t>
            </a:r>
            <a:r>
              <a:rPr kumimoji="0" lang="ja-JP" altLang="en-US" sz="28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角ゴ ProN W6"/>
                <a:sym typeface="ヒラギノ角ゴ ProN W6"/>
              </a:rPr>
              <a:t>回 血管撮影教育セミナー</a:t>
            </a:r>
            <a:endParaRPr kumimoji="0" lang="ja-JP" sz="28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ヒラギノ角ゴ ProN W6"/>
              <a:sym typeface="ヒラギノ角ゴ ProN W6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908175" y="228600"/>
            <a:ext cx="6593472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500" b="1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InaiMathi" pitchFamily="2" charset="0"/>
              </a:rPr>
              <a:t>公益社団法人</a:t>
            </a:r>
            <a:r>
              <a:rPr lang="en-US" altLang="ja-JP" sz="2500" b="1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InaiMathi" pitchFamily="2" charset="0"/>
              </a:rPr>
              <a:t> </a:t>
            </a:r>
            <a:r>
              <a:rPr lang="ja-JP" altLang="en-US" sz="2500" b="1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InaiMathi" pitchFamily="2" charset="0"/>
              </a:rPr>
              <a:t>日本放射線技術学会</a:t>
            </a:r>
            <a:r>
              <a:rPr lang="en-US" altLang="ja-JP" sz="2500" b="1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InaiMathi" pitchFamily="2" charset="0"/>
              </a:rPr>
              <a:t>  </a:t>
            </a:r>
            <a:r>
              <a:rPr lang="ja-JP" altLang="en-US" sz="2500" b="1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InaiMathi" pitchFamily="2" charset="0"/>
              </a:rPr>
              <a:t>関東支部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815763" y="4778375"/>
            <a:ext cx="185737" cy="311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18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12923" y="3218313"/>
            <a:ext cx="8214104" cy="5221942"/>
          </a:xfrm>
          <a:prstGeom prst="rect">
            <a:avLst/>
          </a:prstGeom>
          <a:noFill/>
          <a:ln w="12700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14</a:t>
            </a:r>
            <a:r>
              <a:rPr lang="ja-JP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00</a:t>
            </a:r>
            <a:r>
              <a:rPr lang="ja-JP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～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開会の挨拶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　　　　　　　　　　　　</a:t>
            </a:r>
            <a:r>
              <a:rPr lang="ja-JP" altLang="ja-JP" sz="20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関東</a:t>
            </a:r>
            <a:r>
              <a:rPr lang="en-US" altLang="ja-JP" sz="20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Angio</a:t>
            </a:r>
            <a:r>
              <a:rPr lang="ja-JP" altLang="ja-JP" sz="20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研究会</a:t>
            </a:r>
            <a:r>
              <a:rPr lang="ja-JP" altLang="en-US" sz="20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ja-JP" altLang="ja-JP" sz="20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代表</a:t>
            </a:r>
            <a:r>
              <a:rPr lang="ja-JP" altLang="en-US" sz="20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  <a:r>
              <a:rPr lang="ja-JP" altLang="ja-JP" sz="20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石川</a:t>
            </a:r>
            <a:r>
              <a:rPr lang="en-US" altLang="ja-JP" sz="20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ja-JP" altLang="ja-JP" sz="20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栄二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14</a:t>
            </a:r>
            <a:r>
              <a:rPr lang="ja-JP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05</a:t>
            </a:r>
            <a:r>
              <a:rPr lang="ja-JP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～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24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頭頚部領域</a:t>
            </a:r>
            <a:endParaRPr lang="en-US" altLang="ja-JP" sz="24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　　　　　　　　　　　　　　筑波大学附属病院  内田 貴大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14</a:t>
            </a:r>
            <a:r>
              <a:rPr lang="ja-JP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45</a:t>
            </a:r>
            <a:r>
              <a:rPr lang="ja-JP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～　</a:t>
            </a:r>
            <a:r>
              <a:rPr lang="ja-JP" altLang="en-US" sz="24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  <a:cs typeface="Courier New" panose="02070309020205020404" pitchFamily="49" charset="0"/>
              </a:rPr>
              <a:t>心臓領域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r">
              <a:lnSpc>
                <a:spcPts val="2500"/>
              </a:lnSpc>
            </a:pPr>
            <a:r>
              <a:rPr lang="ja-JP" altLang="en-US" sz="20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　　　　　　　　　　　</a:t>
            </a:r>
            <a:r>
              <a:rPr lang="ja-JP" altLang="en-US" sz="20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  <a:cs typeface="Courier New" panose="02070309020205020404" pitchFamily="49" charset="0"/>
              </a:rPr>
              <a:t>山梨大学医学部附属病院  </a:t>
            </a:r>
            <a:r>
              <a:rPr lang="ja-JP" altLang="en-US" sz="2000" kern="100" dirty="0">
                <a:solidFill>
                  <a:srgbClr val="000000"/>
                </a:solidFill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  <a:cs typeface="Courier New" panose="02070309020205020404" pitchFamily="49" charset="0"/>
              </a:rPr>
              <a:t>小林    寛</a:t>
            </a:r>
            <a:endParaRPr lang="en-US" altLang="ja-JP" sz="2000" kern="100" dirty="0">
              <a:highlight>
                <a:srgbClr val="FFFFFF"/>
              </a:highlight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15</a:t>
            </a:r>
            <a:r>
              <a:rPr lang="ja-JP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25</a:t>
            </a:r>
            <a:r>
              <a:rPr lang="ja-JP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～　</a:t>
            </a:r>
            <a:r>
              <a:rPr lang="ja-JP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休憩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endParaRPr lang="ja-JP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15</a:t>
            </a:r>
            <a:r>
              <a:rPr lang="ja-JP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30</a:t>
            </a:r>
            <a:r>
              <a:rPr lang="ja-JP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～　</a:t>
            </a:r>
            <a:r>
              <a:rPr lang="ja-JP" altLang="en-US" sz="2400" b="1" kern="100" dirty="0">
                <a:solidFill>
                  <a:srgbClr val="000000"/>
                </a:solidFill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  <a:cs typeface="Courier New" panose="02070309020205020404" pitchFamily="49" charset="0"/>
              </a:rPr>
              <a:t>胸腹部領域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r">
              <a:lnSpc>
                <a:spcPts val="2500"/>
              </a:lnSpc>
            </a:pPr>
            <a:r>
              <a:rPr lang="ja-JP" altLang="en-US" sz="2000" kern="100" dirty="0">
                <a:solidFill>
                  <a:srgbClr val="000000"/>
                </a:solidFill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　　　　　　　　　　　</a:t>
            </a:r>
            <a:r>
              <a:rPr lang="ja-JP" altLang="en-US" sz="2000" kern="100" dirty="0">
                <a:solidFill>
                  <a:srgbClr val="000000"/>
                </a:solidFill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  <a:cs typeface="Courier New" panose="02070309020205020404" pitchFamily="49" charset="0"/>
              </a:rPr>
              <a:t>信州大学医学部附属病院  宮川   潤</a:t>
            </a:r>
            <a:endParaRPr lang="en-US" altLang="ja-JP" sz="2000" kern="100" dirty="0">
              <a:solidFill>
                <a:srgbClr val="000000"/>
              </a:solidFill>
              <a:highlight>
                <a:srgbClr val="FFFFFF"/>
              </a:highlight>
              <a:latin typeface="メイリオ" panose="020B0604030504040204" pitchFamily="50" charset="-128"/>
              <a:ea typeface="メイリオ" panose="020B0604030504040204" pitchFamily="50" charset="-128"/>
              <a:cs typeface="Courier New" panose="02070309020205020404" pitchFamily="49" charset="0"/>
            </a:endParaRPr>
          </a:p>
          <a:p>
            <a:pPr>
              <a:lnSpc>
                <a:spcPts val="2500"/>
              </a:lnSpc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16</a:t>
            </a:r>
            <a:r>
              <a:rPr lang="ja-JP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lang="ja-JP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～　</a:t>
            </a:r>
            <a:r>
              <a:rPr lang="ja-JP" altLang="en-US" sz="2400" b="1" kern="100" dirty="0">
                <a:solidFill>
                  <a:srgbClr val="000000"/>
                </a:solidFill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  <a:cs typeface="Courier New" panose="02070309020205020404" pitchFamily="49" charset="0"/>
              </a:rPr>
              <a:t>四肢領域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r">
              <a:lnSpc>
                <a:spcPts val="2500"/>
              </a:lnSpc>
            </a:pPr>
            <a:r>
              <a:rPr lang="ja-JP" altLang="en-US" sz="2000" kern="100" dirty="0">
                <a:solidFill>
                  <a:srgbClr val="000000"/>
                </a:solidFill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　　　　　　　　　　　　　</a:t>
            </a:r>
            <a:r>
              <a:rPr lang="ja-JP" altLang="en-US" sz="2000" kern="100" dirty="0">
                <a:solidFill>
                  <a:srgbClr val="000000"/>
                </a:solidFill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  <a:cs typeface="Courier New" panose="02070309020205020404" pitchFamily="49" charset="0"/>
              </a:rPr>
              <a:t>済生会川口総合病院  関口   諒</a:t>
            </a:r>
            <a:endParaRPr lang="en-US" altLang="ja-JP" sz="2000" kern="100" dirty="0">
              <a:solidFill>
                <a:srgbClr val="000000"/>
              </a:solidFill>
              <a:highlight>
                <a:srgbClr val="FFFFFF"/>
              </a:highlight>
              <a:latin typeface="メイリオ" panose="020B0604030504040204" pitchFamily="50" charset="-128"/>
              <a:ea typeface="メイリオ" panose="020B0604030504040204" pitchFamily="50" charset="-128"/>
              <a:cs typeface="Courier New" panose="02070309020205020404" pitchFamily="49" charset="0"/>
            </a:endParaRPr>
          </a:p>
          <a:p>
            <a:pPr>
              <a:lnSpc>
                <a:spcPts val="2500"/>
              </a:lnSpc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16</a:t>
            </a:r>
            <a:r>
              <a:rPr lang="ja-JP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50</a:t>
            </a:r>
            <a:r>
              <a:rPr lang="ja-JP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～　</a:t>
            </a:r>
            <a:r>
              <a:rPr lang="ja-JP" altLang="en-US" sz="2400" b="1" kern="100" dirty="0">
                <a:solidFill>
                  <a:srgbClr val="000000"/>
                </a:solidFill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  <a:cs typeface="Courier New" panose="02070309020205020404" pitchFamily="49" charset="0"/>
              </a:rPr>
              <a:t>線量測定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r">
              <a:lnSpc>
                <a:spcPts val="2500"/>
              </a:lnSpc>
            </a:pPr>
            <a:r>
              <a:rPr lang="ja-JP" altLang="en-US" sz="2000" kern="100" dirty="0">
                <a:solidFill>
                  <a:srgbClr val="000000"/>
                </a:solidFill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　　　　　　　　　　　　</a:t>
            </a:r>
            <a:r>
              <a:rPr lang="ja-JP" altLang="en-US" sz="2000" kern="100" dirty="0">
                <a:solidFill>
                  <a:srgbClr val="000000"/>
                </a:solidFill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  <a:cs typeface="Courier New" panose="02070309020205020404" pitchFamily="49" charset="0"/>
              </a:rPr>
              <a:t>横浜市立大学附属病院  坂野 智一</a:t>
            </a:r>
            <a:endParaRPr lang="ja-JP" altLang="ja-JP" sz="2000" b="1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17</a:t>
            </a:r>
            <a:r>
              <a:rPr lang="ja-JP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30</a:t>
            </a:r>
            <a:r>
              <a:rPr lang="ja-JP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～　</a:t>
            </a:r>
            <a:r>
              <a:rPr lang="ja-JP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閉会の挨拶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r">
              <a:lnSpc>
                <a:spcPts val="2500"/>
              </a:lnSpc>
            </a:pPr>
            <a:r>
              <a:rPr lang="ja-JP" altLang="en-US" sz="20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　　　　　　　　　　　　</a:t>
            </a:r>
            <a:r>
              <a:rPr lang="ja-JP" altLang="ja-JP" sz="20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関東</a:t>
            </a:r>
            <a:r>
              <a:rPr lang="en-US" altLang="ja-JP" sz="20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Angio</a:t>
            </a:r>
            <a:r>
              <a:rPr lang="ja-JP" altLang="ja-JP" sz="20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研究会</a:t>
            </a:r>
            <a:r>
              <a:rPr lang="ja-JP" altLang="en-US" sz="20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幹事</a:t>
            </a:r>
            <a:r>
              <a:rPr lang="en-US" altLang="ja-JP" sz="20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  <a:r>
              <a:rPr lang="ja-JP" altLang="en-US" sz="20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坂本   肇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948821" y="8633864"/>
            <a:ext cx="8008510" cy="3718583"/>
          </a:xfrm>
          <a:prstGeom prst="rect">
            <a:avLst/>
          </a:prstGeom>
          <a:solidFill>
            <a:schemeClr val="bg1"/>
          </a:solidFill>
        </p:spPr>
        <p:txBody>
          <a:bodyPr wrap="square" lIns="72009" tIns="36005" rIns="72009" bIns="36005" anchor="t">
            <a:spAutoFit/>
          </a:bodyPr>
          <a:lstStyle/>
          <a:p>
            <a:pPr fontAlgn="auto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en-US" altLang="ja-JP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lang="ja-JP" altLang="en-US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時：</a:t>
            </a:r>
            <a:r>
              <a:rPr lang="en-US" altLang="ja-JP" sz="19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2026 </a:t>
            </a:r>
            <a:r>
              <a:rPr lang="ja-JP" altLang="en-US" sz="19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9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 7 </a:t>
            </a:r>
            <a:r>
              <a:rPr lang="ja-JP" altLang="en-US" sz="19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9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 25 </a:t>
            </a:r>
            <a:r>
              <a:rPr lang="ja-JP" altLang="en-US" sz="19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日（土）</a:t>
            </a:r>
            <a:r>
              <a:rPr lang="en-US" altLang="ja-JP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14:00 </a:t>
            </a:r>
            <a:r>
              <a:rPr lang="ja-JP" altLang="en-US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～ </a:t>
            </a:r>
            <a:r>
              <a:rPr lang="en-US" altLang="ja-JP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17:35  (13:30</a:t>
            </a:r>
            <a:r>
              <a:rPr lang="ja-JP" altLang="en-US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入室可）</a:t>
            </a:r>
            <a:endParaRPr lang="en-US" altLang="ja-JP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auto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開　</a:t>
            </a:r>
            <a:r>
              <a:rPr lang="en-US" altLang="ja-JP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lang="ja-JP" altLang="en-US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催：</a:t>
            </a:r>
            <a:r>
              <a:rPr lang="ja-JP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順天堂大学保健医療学部 御茶ノ水センタービル 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auto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                      &amp;</a:t>
            </a:r>
            <a:r>
              <a:rPr lang="ja-JP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Zoom</a:t>
            </a:r>
            <a:r>
              <a:rPr lang="ja-JP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ウェビナー　（ハイブリッド開催）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auto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募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集：現地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80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　オンライン　</a:t>
            </a:r>
            <a:r>
              <a:rPr lang="en-US" altLang="ja-JP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Baghdad"/>
              </a:rPr>
              <a:t>300</a:t>
            </a:r>
            <a:r>
              <a:rPr lang="ja-JP" altLang="en-US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名（先着順）</a:t>
            </a:r>
            <a:endParaRPr lang="en-US" altLang="ja-JP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auto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参</a:t>
            </a:r>
            <a:r>
              <a:rPr lang="en-US" altLang="ja-JP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加</a:t>
            </a:r>
            <a:r>
              <a:rPr lang="en-US" altLang="ja-JP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費：</a:t>
            </a:r>
            <a:r>
              <a:rPr lang="en-US" altLang="ja-JP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JSRT</a:t>
            </a:r>
            <a:r>
              <a:rPr lang="ja-JP" altLang="en-US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 会員　</a:t>
            </a:r>
            <a:r>
              <a:rPr lang="en-US" altLang="ja-JP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1,000</a:t>
            </a:r>
            <a:r>
              <a:rPr lang="ja-JP" altLang="en-US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円　／　非会員　</a:t>
            </a:r>
            <a:r>
              <a:rPr lang="en-US" altLang="ja-JP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2,000</a:t>
            </a:r>
            <a:r>
              <a:rPr lang="ja-JP" altLang="en-US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auto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申込期間：</a:t>
            </a:r>
            <a:r>
              <a:rPr lang="en-US" altLang="ja-JP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2026 </a:t>
            </a:r>
            <a:r>
              <a:rPr lang="ja-JP" altLang="en-US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年 </a:t>
            </a:r>
            <a:r>
              <a:rPr lang="en-US" altLang="ja-JP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6 </a:t>
            </a:r>
            <a:r>
              <a:rPr lang="ja-JP" altLang="en-US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月 </a:t>
            </a:r>
            <a:r>
              <a:rPr lang="en-US" altLang="ja-JP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15 </a:t>
            </a:r>
            <a:r>
              <a:rPr lang="ja-JP" altLang="en-US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日（月）～</a:t>
            </a:r>
            <a:r>
              <a:rPr lang="en-US" altLang="ja-JP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  7 </a:t>
            </a:r>
            <a:r>
              <a:rPr lang="ja-JP" altLang="en-US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月 </a:t>
            </a:r>
            <a:r>
              <a:rPr lang="en-US" altLang="ja-JP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15 </a:t>
            </a:r>
            <a:r>
              <a:rPr lang="ja-JP" altLang="en-US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日（水）正午</a:t>
            </a:r>
            <a:endParaRPr lang="en-US" altLang="ja-JP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auto">
              <a:lnSpc>
                <a:spcPts val="2560"/>
              </a:lnSpc>
              <a:defRPr/>
            </a:pPr>
            <a:r>
              <a:rPr lang="ja-JP" altLang="en-US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申込方法：</a:t>
            </a:r>
            <a:r>
              <a:rPr lang="ja-JP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会員システム「RacNe（ラクネ） 」よりお申し込みください</a:t>
            </a:r>
            <a:endParaRPr lang="en-US" altLang="ja-JP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auto">
              <a:lnSpc>
                <a:spcPts val="2560"/>
              </a:lnSpc>
              <a:defRPr/>
            </a:pPr>
            <a:r>
              <a:rPr lang="ja-JP" altLang="en-US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　　　　　</a:t>
            </a:r>
            <a:r>
              <a:rPr lang="ja-JP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詳細は関東Angio研究会ホームページから</a:t>
            </a:r>
            <a:r>
              <a:rPr lang="ja-JP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ご確認くだ</a:t>
            </a:r>
            <a:r>
              <a:rPr lang="ja-JP" altLang="en-US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さい</a:t>
            </a:r>
            <a:r>
              <a:rPr lang="ja-JP" altLang="en-US">
                <a:ln w="0"/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　　</a:t>
            </a:r>
            <a:br>
              <a:rPr lang="en-US" altLang="ja-JP" dirty="0">
                <a:ln w="0"/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</a:br>
            <a:r>
              <a:rPr lang="en-US" altLang="ja-JP" dirty="0">
                <a:ln w="0"/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               https://</a:t>
            </a:r>
            <a:r>
              <a:rPr lang="en-US" altLang="ja-JP" dirty="0" err="1">
                <a:ln w="0"/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jsrt-kanto.jp</a:t>
            </a:r>
            <a:r>
              <a:rPr lang="en-US" altLang="ja-JP" dirty="0">
                <a:ln w="0"/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/archives/category/</a:t>
            </a:r>
            <a:r>
              <a:rPr lang="en-US" altLang="ja-JP" dirty="0" err="1">
                <a:ln w="0"/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angio</a:t>
            </a:r>
            <a:r>
              <a:rPr lang="ja-JP" altLang="en-US">
                <a:ln w="0"/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　　　　　　　　　　　　</a:t>
            </a:r>
            <a:endParaRPr lang="en-US" altLang="ja-JP" dirty="0">
              <a:ln w="0"/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/>
            </a:endParaRPr>
          </a:p>
          <a:p>
            <a:pPr fontAlgn="auto">
              <a:lnSpc>
                <a:spcPts val="2560"/>
              </a:lnSpc>
              <a:defRPr/>
            </a:pPr>
            <a:r>
              <a:rPr lang="ja-JP" altLang="en-US" sz="16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本セミナーは日本血管撮影・インターベンション専門診療放射線技師認定機構</a:t>
            </a:r>
            <a:r>
              <a:rPr lang="en-US" altLang="ja-JP" sz="16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(JAPIR)</a:t>
            </a:r>
            <a:r>
              <a:rPr lang="ja-JP" altLang="en-US" sz="16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および日本救急撮影技師認定機構の認定ポイントが付与されます</a:t>
            </a:r>
            <a:endParaRPr lang="en-US" altLang="ja-JP" sz="16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Arial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5C392249-5790-4614-86A7-F4D0B88AD8BD}"/>
              </a:ext>
            </a:extLst>
          </p:cNvPr>
          <p:cNvSpPr/>
          <p:nvPr/>
        </p:nvSpPr>
        <p:spPr>
          <a:xfrm>
            <a:off x="523729" y="1913502"/>
            <a:ext cx="8596522" cy="1799039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ja-JP" altLang="en-US" sz="3400" b="1" kern="100" dirty="0">
                <a:ln w="0">
                  <a:solidFill>
                    <a:schemeClr val="accent1"/>
                  </a:solidFill>
                </a:ln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 いま一度学ぶ血管撮影の きほん と きそ</a:t>
            </a:r>
            <a:endParaRPr lang="en-US" altLang="ja-JP" sz="3400" b="1" kern="100" dirty="0">
              <a:ln w="0">
                <a:solidFill>
                  <a:schemeClr val="accent1"/>
                </a:solidFill>
              </a:ln>
              <a:solidFill>
                <a:srgbClr val="0070C0"/>
              </a:solidFill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AC0242E-90BC-D8A7-7B7A-5A0544EEC086}"/>
              </a:ext>
            </a:extLst>
          </p:cNvPr>
          <p:cNvCxnSpPr>
            <a:cxnSpLocks/>
          </p:cNvCxnSpPr>
          <p:nvPr/>
        </p:nvCxnSpPr>
        <p:spPr>
          <a:xfrm>
            <a:off x="920387" y="12457621"/>
            <a:ext cx="7855402" cy="0"/>
          </a:xfrm>
          <a:prstGeom prst="line">
            <a:avLst/>
          </a:prstGeom>
          <a:ln w="635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ADA0E76-3786-9549-2A23-BE5907EA9C89}"/>
              </a:ext>
            </a:extLst>
          </p:cNvPr>
          <p:cNvCxnSpPr/>
          <p:nvPr/>
        </p:nvCxnSpPr>
        <p:spPr>
          <a:xfrm>
            <a:off x="934637" y="8487626"/>
            <a:ext cx="7842339" cy="0"/>
          </a:xfrm>
          <a:prstGeom prst="line">
            <a:avLst/>
          </a:prstGeom>
          <a:ln w="60325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CE32BF2-D70F-7CAE-A935-4A3C53ADFA93}"/>
              </a:ext>
            </a:extLst>
          </p:cNvPr>
          <p:cNvCxnSpPr>
            <a:cxnSpLocks/>
          </p:cNvCxnSpPr>
          <p:nvPr/>
        </p:nvCxnSpPr>
        <p:spPr>
          <a:xfrm>
            <a:off x="933450" y="2614701"/>
            <a:ext cx="7879620" cy="0"/>
          </a:xfrm>
          <a:prstGeom prst="line">
            <a:avLst/>
          </a:prstGeom>
          <a:ln w="635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/>
          <p:cNvSpPr/>
          <p:nvPr/>
        </p:nvSpPr>
        <p:spPr>
          <a:xfrm>
            <a:off x="684121" y="2786665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000"/>
              </a:spcAft>
            </a:pPr>
            <a:r>
              <a:rPr lang="ja-JP" altLang="en-US" b="1" u="sng" dirty="0">
                <a:latin typeface="Meiryo" panose="020B0604030504040204" pitchFamily="34" charset="-128"/>
                <a:ea typeface="Meiryo" panose="020B0604030504040204" pitchFamily="34" charset="-128"/>
              </a:rPr>
              <a:t>プログラム</a:t>
            </a:r>
            <a:endParaRPr lang="en-US" altLang="ja-JP" b="1" u="sng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BE97B5B-7E29-28AF-CF82-33C6B55C0B0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8288" t="7014" r="7924" b="5545"/>
          <a:stretch>
            <a:fillRect/>
          </a:stretch>
        </p:blipFill>
        <p:spPr>
          <a:xfrm>
            <a:off x="7925237" y="9629643"/>
            <a:ext cx="966477" cy="10086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青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855</TotalTime>
  <Words>295</Words>
  <Application>Microsoft Macintosh PowerPoint</Application>
  <PresentationFormat>A3 297x420 mm</PresentationFormat>
  <Paragraphs>31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</vt:lpstr>
      <vt:lpstr>Meiryo</vt:lpstr>
      <vt:lpstr>Yu Gothic</vt:lpstr>
      <vt:lpstr>Arial</vt:lpstr>
      <vt:lpstr>Calibri</vt:lpstr>
      <vt:lpstr>Calibri Light</vt:lpstr>
      <vt:lpstr>Office テーマ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石川栄二</dc:creator>
  <cp:keywords/>
  <dc:description/>
  <cp:lastModifiedBy>石橋智通</cp:lastModifiedBy>
  <cp:revision>99</cp:revision>
  <cp:lastPrinted>2024-06-13T12:33:55Z</cp:lastPrinted>
  <dcterms:created xsi:type="dcterms:W3CDTF">2016-09-13T13:17:22Z</dcterms:created>
  <dcterms:modified xsi:type="dcterms:W3CDTF">2026-04-26T11:34:46Z</dcterms:modified>
  <cp:category/>
</cp:coreProperties>
</file>